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6" r:id="rId3"/>
    <p:sldId id="266" r:id="rId4"/>
    <p:sldId id="302" r:id="rId5"/>
    <p:sldId id="259" r:id="rId6"/>
    <p:sldId id="260" r:id="rId7"/>
    <p:sldId id="303" r:id="rId8"/>
    <p:sldId id="291" r:id="rId9"/>
    <p:sldId id="261" r:id="rId10"/>
    <p:sldId id="300" r:id="rId11"/>
    <p:sldId id="288" r:id="rId12"/>
    <p:sldId id="304" r:id="rId13"/>
    <p:sldId id="296" r:id="rId14"/>
    <p:sldId id="263" r:id="rId15"/>
    <p:sldId id="258" r:id="rId16"/>
    <p:sldId id="297" r:id="rId17"/>
    <p:sldId id="264" r:id="rId18"/>
    <p:sldId id="257" r:id="rId19"/>
    <p:sldId id="287" r:id="rId20"/>
    <p:sldId id="269" r:id="rId21"/>
    <p:sldId id="279" r:id="rId22"/>
    <p:sldId id="281" r:id="rId23"/>
    <p:sldId id="290" r:id="rId24"/>
    <p:sldId id="298" r:id="rId25"/>
    <p:sldId id="277" r:id="rId26"/>
    <p:sldId id="286" r:id="rId27"/>
    <p:sldId id="285" r:id="rId28"/>
    <p:sldId id="284" r:id="rId29"/>
    <p:sldId id="289" r:id="rId30"/>
    <p:sldId id="274" r:id="rId31"/>
    <p:sldId id="271" r:id="rId32"/>
    <p:sldId id="273" r:id="rId33"/>
    <p:sldId id="272" r:id="rId34"/>
    <p:sldId id="305" r:id="rId35"/>
    <p:sldId id="299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039F5-F7AD-4702-ADEF-3A57ED7B7F48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43DC2-281F-44E8-BF5E-F12708323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44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04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50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48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084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80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0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07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57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37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11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297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23.9.2021 Askolan eläkeläiset RS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6BFF-2010-4B53-A60B-D9D4356B05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29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terveyskyla.fi/avo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6183" y="1195754"/>
            <a:ext cx="11315702" cy="322677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”Voi kun sattuu ja ei saa nukuttuakaan!”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Mitä kipu on ja mitä sille voi tehdä?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65031" y="4422531"/>
            <a:ext cx="8203223" cy="1512277"/>
          </a:xfrm>
        </p:spPr>
        <p:txBody>
          <a:bodyPr>
            <a:normAutofit/>
          </a:bodyPr>
          <a:lstStyle/>
          <a:p>
            <a:r>
              <a:rPr lang="fi-FI" dirty="0" smtClean="0"/>
              <a:t>Reetta Sipilä</a:t>
            </a:r>
          </a:p>
          <a:p>
            <a:r>
              <a:rPr lang="fi-FI" dirty="0" smtClean="0"/>
              <a:t> Kliininen psykologi ja tutkija, </a:t>
            </a:r>
            <a:r>
              <a:rPr lang="fi-FI" dirty="0" err="1" smtClean="0"/>
              <a:t>PsT</a:t>
            </a:r>
            <a:endParaRPr lang="fi-FI" dirty="0" smtClean="0"/>
          </a:p>
          <a:p>
            <a:r>
              <a:rPr lang="fi-FI" dirty="0" smtClean="0"/>
              <a:t>Askolan eläkeläiset 23.9 2021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2" y="3766526"/>
            <a:ext cx="3300076" cy="216828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852" y="4309329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5858C63-3FFD-A74B-A7D4-5D065A4D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46" y="527565"/>
            <a:ext cx="4734614" cy="580287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DA1FEF7-CB92-AE49-888D-0F6C0F4EA14B}"/>
              </a:ext>
            </a:extLst>
          </p:cNvPr>
          <p:cNvSpPr txBox="1"/>
          <p:nvPr/>
        </p:nvSpPr>
        <p:spPr>
          <a:xfrm>
            <a:off x="3677145" y="634591"/>
            <a:ext cx="14118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Aiemmat kokemukset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3EC7311-25DC-1240-942F-E16C6732F927}"/>
              </a:ext>
            </a:extLst>
          </p:cNvPr>
          <p:cNvSpPr txBox="1"/>
          <p:nvPr/>
        </p:nvSpPr>
        <p:spPr>
          <a:xfrm>
            <a:off x="4799230" y="535971"/>
            <a:ext cx="175465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C00000"/>
                </a:solidFill>
              </a:rPr>
              <a:t>Odotukset </a:t>
            </a:r>
            <a:r>
              <a:rPr lang="fi-FI" sz="1600" dirty="0"/>
              <a:t>ja toiveet, pelot ja uhat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868AF10-85D3-3A48-A691-3D4A6F13D9A0}"/>
              </a:ext>
            </a:extLst>
          </p:cNvPr>
          <p:cNvSpPr txBox="1"/>
          <p:nvPr/>
        </p:nvSpPr>
        <p:spPr>
          <a:xfrm>
            <a:off x="4740265" y="1034708"/>
            <a:ext cx="27743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Kehon signaalit: välittäjäaineet, hermoverkot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43CF47A-541D-2A40-9904-D6EDF9A718BC}"/>
              </a:ext>
            </a:extLst>
          </p:cNvPr>
          <p:cNvSpPr txBox="1"/>
          <p:nvPr/>
        </p:nvSpPr>
        <p:spPr>
          <a:xfrm>
            <a:off x="4681659" y="1559755"/>
            <a:ext cx="10873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Perimä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FAFE542-FA0F-EB47-B2C7-627AB87BA893}"/>
              </a:ext>
            </a:extLst>
          </p:cNvPr>
          <p:cNvSpPr txBox="1"/>
          <p:nvPr/>
        </p:nvSpPr>
        <p:spPr>
          <a:xfrm>
            <a:off x="4689477" y="2837029"/>
            <a:ext cx="170523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b="1" dirty="0"/>
              <a:t>Kipujärjestelmän toiminta:</a:t>
            </a:r>
          </a:p>
          <a:p>
            <a:r>
              <a:rPr lang="fi-FI" sz="1400" dirty="0"/>
              <a:t>- Signaalia kuljettava rata </a:t>
            </a:r>
            <a:r>
              <a:rPr lang="fi-FI" sz="1400" dirty="0">
                <a:solidFill>
                  <a:srgbClr val="FF0000"/>
                </a:solidFill>
              </a:rPr>
              <a:t>(punainen)</a:t>
            </a:r>
          </a:p>
          <a:p>
            <a:r>
              <a:rPr lang="fi-FI" sz="1400" dirty="0"/>
              <a:t>- Säätelevä rata </a:t>
            </a:r>
            <a:r>
              <a:rPr lang="fi-FI" sz="1400" dirty="0">
                <a:solidFill>
                  <a:srgbClr val="00B050"/>
                </a:solidFill>
              </a:rPr>
              <a:t>(vihreä)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21F704A-E080-EF42-AF67-8705D173532F}"/>
              </a:ext>
            </a:extLst>
          </p:cNvPr>
          <p:cNvSpPr txBox="1"/>
          <p:nvPr/>
        </p:nvSpPr>
        <p:spPr>
          <a:xfrm>
            <a:off x="4525064" y="1867532"/>
            <a:ext cx="16099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Mieliala, </a:t>
            </a:r>
            <a:r>
              <a:rPr lang="fi-FI" sz="1600" dirty="0">
                <a:solidFill>
                  <a:srgbClr val="C00000"/>
                </a:solidFill>
              </a:rPr>
              <a:t>ahdistuneisuus, stressi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2825434-3E54-6746-9F1A-13E534E64E22}"/>
              </a:ext>
            </a:extLst>
          </p:cNvPr>
          <p:cNvSpPr txBox="1"/>
          <p:nvPr/>
        </p:nvSpPr>
        <p:spPr>
          <a:xfrm>
            <a:off x="2505027" y="1327096"/>
            <a:ext cx="7865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C00000"/>
                </a:solidFill>
              </a:rPr>
              <a:t>Uni, liikunta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7A39985-B5A7-8A40-84C1-DF634C5EAEAC}"/>
              </a:ext>
            </a:extLst>
          </p:cNvPr>
          <p:cNvSpPr txBox="1"/>
          <p:nvPr/>
        </p:nvSpPr>
        <p:spPr>
          <a:xfrm>
            <a:off x="2615798" y="719793"/>
            <a:ext cx="10733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Ympäristö, </a:t>
            </a:r>
          </a:p>
          <a:p>
            <a:r>
              <a:rPr lang="fi-FI" sz="1600" dirty="0"/>
              <a:t>läheiset</a:t>
            </a: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87429BAF-046C-024B-85E2-9FAC18479D88}"/>
              </a:ext>
            </a:extLst>
          </p:cNvPr>
          <p:cNvCxnSpPr/>
          <p:nvPr/>
        </p:nvCxnSpPr>
        <p:spPr>
          <a:xfrm>
            <a:off x="3111062" y="1559755"/>
            <a:ext cx="199697" cy="76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5D939B6B-B42E-0C46-82CB-F86CD8A31BDB}"/>
              </a:ext>
            </a:extLst>
          </p:cNvPr>
          <p:cNvCxnSpPr>
            <a:cxnSpLocks/>
          </p:cNvCxnSpPr>
          <p:nvPr/>
        </p:nvCxnSpPr>
        <p:spPr>
          <a:xfrm flipH="1">
            <a:off x="4130567" y="958739"/>
            <a:ext cx="682516" cy="523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DF10212-9431-2D4D-956D-C73811142A5B}"/>
              </a:ext>
            </a:extLst>
          </p:cNvPr>
          <p:cNvSpPr txBox="1"/>
          <p:nvPr/>
        </p:nvSpPr>
        <p:spPr>
          <a:xfrm>
            <a:off x="2137576" y="5195387"/>
            <a:ext cx="107333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Kipuärsyke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27E3FF8F-BAFA-E647-815B-E5D19549C124}"/>
              </a:ext>
            </a:extLst>
          </p:cNvPr>
          <p:cNvSpPr/>
          <p:nvPr/>
        </p:nvSpPr>
        <p:spPr>
          <a:xfrm>
            <a:off x="503218" y="2931624"/>
            <a:ext cx="1534510" cy="159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D2912EF-FE6B-574C-A6AF-0486B4ACC005}"/>
              </a:ext>
            </a:extLst>
          </p:cNvPr>
          <p:cNvSpPr txBox="1"/>
          <p:nvPr/>
        </p:nvSpPr>
        <p:spPr>
          <a:xfrm>
            <a:off x="8467728" y="719793"/>
            <a:ext cx="3023189" cy="3416320"/>
          </a:xfrm>
          <a:prstGeom prst="rect">
            <a:avLst/>
          </a:prstGeom>
          <a:ln>
            <a:solidFill>
              <a:srgbClr val="F463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i-FI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latin typeface="Garamond" panose="02020404030301010803" pitchFamily="18" charset="0"/>
                <a:cs typeface="Times New Roman" panose="02020603050405020304" pitchFamily="18" charset="0"/>
              </a:rPr>
              <a:t>Arjen tasapaino huoltaa kipujärjestelmää!</a:t>
            </a:r>
          </a:p>
          <a:p>
            <a:endParaRPr lang="fi-FI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i-FI" dirty="0">
                <a:latin typeface="Garamond" panose="02020404030301010803" pitchFamily="18" charset="0"/>
                <a:cs typeface="Times New Roman" panose="02020603050405020304" pitchFamily="18" charset="0"/>
              </a:rPr>
              <a:t>Uni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Garamond" panose="02020404030301010803" pitchFamily="18" charset="0"/>
                <a:cs typeface="Times New Roman" panose="02020603050405020304" pitchFamily="18" charset="0"/>
              </a:rPr>
              <a:t>Liikunta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Garamond" panose="02020404030301010803" pitchFamily="18" charset="0"/>
                <a:cs typeface="Times New Roman" panose="02020603050405020304" pitchFamily="18" charset="0"/>
              </a:rPr>
              <a:t>Ravinto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Garamond" panose="02020404030301010803" pitchFamily="18" charset="0"/>
                <a:cs typeface="Times New Roman" panose="02020603050405020304" pitchFamily="18" charset="0"/>
              </a:rPr>
              <a:t>Opiskelu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Garamond" panose="02020404030301010803" pitchFamily="18" charset="0"/>
                <a:cs typeface="Times New Roman" panose="02020603050405020304" pitchFamily="18" charset="0"/>
              </a:rPr>
              <a:t>Tunteiden käsittely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Garamond" panose="02020404030301010803" pitchFamily="18" charset="0"/>
                <a:cs typeface="Times New Roman" panose="02020603050405020304" pitchFamily="18" charset="0"/>
              </a:rPr>
              <a:t>Mielekkäät asiat</a:t>
            </a:r>
          </a:p>
          <a:p>
            <a:pPr marL="285750" indent="-285750">
              <a:buFontTx/>
              <a:buChar char="-"/>
            </a:pPr>
            <a:r>
              <a:rPr lang="fi-FI" dirty="0">
                <a:latin typeface="Garamond" panose="02020404030301010803" pitchFamily="18" charset="0"/>
                <a:cs typeface="Times New Roman" panose="02020603050405020304" pitchFamily="18" charset="0"/>
              </a:rPr>
              <a:t>Läheisten tuki</a:t>
            </a:r>
          </a:p>
          <a:p>
            <a:endParaRPr lang="fi-FI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4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9966" y="365125"/>
            <a:ext cx="11556274" cy="111533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Kivun odottamisen vaikutus kivun kokemiseen leikkauksen jälkeen </a:t>
            </a:r>
            <a:r>
              <a:rPr lang="fi-FI" sz="3100" i="1" dirty="0" smtClean="0"/>
              <a:t>(Sipilä ym., 2016)</a:t>
            </a:r>
            <a:endParaRPr lang="fi-FI" sz="3100" i="1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6" t="28529" r="2848" b="2533"/>
          <a:stretch/>
        </p:blipFill>
        <p:spPr>
          <a:xfrm>
            <a:off x="827710" y="1480457"/>
            <a:ext cx="9866137" cy="4937761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8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Kuinka tavallinen vaiva kipu on?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5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137" y="365125"/>
            <a:ext cx="10909663" cy="1325563"/>
          </a:xfrm>
        </p:spPr>
        <p:txBody>
          <a:bodyPr/>
          <a:lstStyle/>
          <a:p>
            <a:r>
              <a:rPr lang="fi-FI" b="1" dirty="0" smtClean="0"/>
              <a:t>Pitkittyneen kivun yleisyys?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7715" y="1628503"/>
            <a:ext cx="6339839" cy="454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Yleisin</a:t>
            </a:r>
            <a:r>
              <a:rPr lang="fi-FI" dirty="0" smtClean="0"/>
              <a:t> syy hakeutua </a:t>
            </a:r>
            <a:r>
              <a:rPr lang="fi-FI" dirty="0" err="1" smtClean="0"/>
              <a:t>tk</a:t>
            </a:r>
            <a:r>
              <a:rPr lang="fi-FI" dirty="0" smtClean="0"/>
              <a:t>-lääkärin </a:t>
            </a:r>
            <a:r>
              <a:rPr lang="fi-FI" dirty="0"/>
              <a:t>vastaanotolle </a:t>
            </a:r>
            <a:r>
              <a:rPr lang="fi-FI" dirty="0" smtClean="0"/>
              <a:t>(selkäkipu, TULES-kivut, nivelrikko, päänsäryt)</a:t>
            </a: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 smtClean="0"/>
              <a:t>1/5 </a:t>
            </a:r>
            <a:r>
              <a:rPr lang="fi-FI" dirty="0"/>
              <a:t>aikuisista E</a:t>
            </a:r>
            <a:r>
              <a:rPr lang="fi-FI" dirty="0" smtClean="0"/>
              <a:t>uroopassa </a:t>
            </a:r>
            <a:r>
              <a:rPr lang="fi-FI" dirty="0" err="1"/>
              <a:t>kärsii</a:t>
            </a:r>
            <a:r>
              <a:rPr lang="fi-FI" dirty="0"/>
              <a:t> yli 6kk </a:t>
            </a:r>
            <a:r>
              <a:rPr lang="fi-FI" dirty="0" err="1"/>
              <a:t>kestäneesta</a:t>
            </a:r>
            <a:r>
              <a:rPr lang="fi-FI" dirty="0"/>
              <a:t>̈ </a:t>
            </a:r>
            <a:r>
              <a:rPr lang="fi-FI" i="1" dirty="0"/>
              <a:t>hankalasta kiputilasta</a:t>
            </a:r>
            <a:r>
              <a:rPr lang="fi-FI" dirty="0"/>
              <a:t>, joka oireilee useita kertoja </a:t>
            </a:r>
            <a:r>
              <a:rPr lang="fi-FI" dirty="0" smtClean="0"/>
              <a:t>viikossa, </a:t>
            </a:r>
            <a:r>
              <a:rPr lang="fi-FI" dirty="0" err="1"/>
              <a:t>heikentäa</a:t>
            </a:r>
            <a:r>
              <a:rPr lang="fi-FI" dirty="0"/>
              <a:t>̈ </a:t>
            </a:r>
            <a:r>
              <a:rPr lang="fi-FI" dirty="0" err="1"/>
              <a:t>toimintakykya</a:t>
            </a:r>
            <a:r>
              <a:rPr lang="fi-FI" dirty="0"/>
              <a:t>̈ ja </a:t>
            </a:r>
            <a:r>
              <a:rPr lang="fi-FI" dirty="0" smtClean="0"/>
              <a:t>elämänlaatua </a:t>
            </a:r>
          </a:p>
          <a:p>
            <a:pPr marL="0" indent="0">
              <a:buNone/>
            </a:pPr>
            <a:r>
              <a:rPr lang="fi-FI" sz="2000" i="1" dirty="0" smtClean="0"/>
              <a:t>(</a:t>
            </a:r>
            <a:r>
              <a:rPr lang="fi-FI" sz="2000" i="1" dirty="0" err="1" smtClean="0"/>
              <a:t>Breivik</a:t>
            </a:r>
            <a:r>
              <a:rPr lang="fi-FI" sz="2000" i="1" dirty="0" smtClean="0"/>
              <a:t> et al. </a:t>
            </a:r>
            <a:r>
              <a:rPr lang="fi-FI" sz="2000" i="1" dirty="0"/>
              <a:t>2006</a:t>
            </a:r>
            <a:r>
              <a:rPr lang="fi-FI" sz="2000" i="1" dirty="0" smtClean="0"/>
              <a:t>).</a:t>
            </a:r>
            <a:endParaRPr lang="fi-FI" sz="2000" i="1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/>
          <a:srcRect t="8514" r="-486" b="15536"/>
          <a:stretch/>
        </p:blipFill>
        <p:spPr>
          <a:xfrm>
            <a:off x="7132579" y="1503068"/>
            <a:ext cx="4599477" cy="3399857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0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33" y="199147"/>
            <a:ext cx="8285810" cy="6582986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1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641"/>
          <a:stretch/>
        </p:blipFill>
        <p:spPr>
          <a:xfrm>
            <a:off x="361705" y="0"/>
            <a:ext cx="10811392" cy="6751163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5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fi-FI" sz="4800" b="1" dirty="0" smtClean="0"/>
              <a:t>Mitä kivusta seuraa?</a:t>
            </a:r>
            <a:endParaRPr lang="fi-FI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90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834" y="0"/>
            <a:ext cx="8865325" cy="6743050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0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321" y="144237"/>
            <a:ext cx="8767948" cy="6644094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4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77" y="-19354"/>
            <a:ext cx="9898673" cy="1444298"/>
          </a:xfrm>
        </p:spPr>
        <p:txBody>
          <a:bodyPr>
            <a:normAutofit/>
          </a:bodyPr>
          <a:lstStyle/>
          <a:p>
            <a:r>
              <a:rPr lang="fi-FI" altLang="fi-FI" sz="4000" dirty="0"/>
              <a:t>Mikä on normaalia reagointia kipuun?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090" y="1814782"/>
            <a:ext cx="7618672" cy="4541568"/>
          </a:xfrm>
        </p:spPr>
        <p:txBody>
          <a:bodyPr>
            <a:normAutofit/>
          </a:bodyPr>
          <a:lstStyle/>
          <a:p>
            <a:endParaRPr lang="fi-FI" alt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altLang="fi-FI" sz="2625" dirty="0">
              <a:sym typeface="Wingdings" panose="05000000000000000000" pitchFamily="2" charset="2"/>
            </a:endParaRPr>
          </a:p>
          <a:p>
            <a:endParaRPr lang="fi-FI" alt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fi-FI" altLang="fi-FI" sz="225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fi-FI" altLang="fi-FI" sz="225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fi-FI" altLang="fi-FI" sz="225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fi-FI" altLang="fi-FI" sz="225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fi-FI" altLang="fi-FI" sz="225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altLang="fi-FI" dirty="0"/>
          </a:p>
        </p:txBody>
      </p:sp>
      <p:sp>
        <p:nvSpPr>
          <p:cNvPr id="2" name="Ellipsi 1"/>
          <p:cNvSpPr/>
          <p:nvPr/>
        </p:nvSpPr>
        <p:spPr>
          <a:xfrm>
            <a:off x="4651130" y="980871"/>
            <a:ext cx="3383427" cy="1360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sz="3600" dirty="0">
                <a:solidFill>
                  <a:srgbClr val="C00000"/>
                </a:solidFill>
                <a:latin typeface="Calibri" panose="020F0502020204030204"/>
              </a:rPr>
              <a:t>alavireisyys</a:t>
            </a:r>
            <a:endParaRPr lang="fi-FI" sz="28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5" name="Ellipsi 4"/>
          <p:cNvSpPr/>
          <p:nvPr/>
        </p:nvSpPr>
        <p:spPr>
          <a:xfrm>
            <a:off x="1938070" y="2790294"/>
            <a:ext cx="1861150" cy="1063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sz="2800" dirty="0">
                <a:solidFill>
                  <a:prstClr val="white"/>
                </a:solidFill>
                <a:latin typeface="Calibri" panose="020F0502020204030204"/>
              </a:rPr>
              <a:t>huono uni</a:t>
            </a:r>
          </a:p>
        </p:txBody>
      </p:sp>
      <p:sp>
        <p:nvSpPr>
          <p:cNvPr id="6" name="Ellipsi 5"/>
          <p:cNvSpPr/>
          <p:nvPr/>
        </p:nvSpPr>
        <p:spPr>
          <a:xfrm>
            <a:off x="1626577" y="1220296"/>
            <a:ext cx="2621548" cy="1455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sz="2400" dirty="0">
                <a:solidFill>
                  <a:prstClr val="white"/>
                </a:solidFill>
                <a:latin typeface="Calibri" panose="020F0502020204030204"/>
              </a:rPr>
              <a:t>noidankehät</a:t>
            </a:r>
          </a:p>
        </p:txBody>
      </p:sp>
      <p:sp>
        <p:nvSpPr>
          <p:cNvPr id="7" name="Ellipsi 6"/>
          <p:cNvSpPr/>
          <p:nvPr/>
        </p:nvSpPr>
        <p:spPr>
          <a:xfrm>
            <a:off x="3650349" y="2247804"/>
            <a:ext cx="3651526" cy="142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sz="4000" dirty="0">
                <a:solidFill>
                  <a:srgbClr val="C00000"/>
                </a:solidFill>
                <a:latin typeface="Calibri" panose="020F0502020204030204"/>
              </a:rPr>
              <a:t>ärtyneisyys</a:t>
            </a:r>
            <a:endParaRPr lang="fi-FI" sz="32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8" name="Ellipsi 7"/>
          <p:cNvSpPr/>
          <p:nvPr/>
        </p:nvSpPr>
        <p:spPr>
          <a:xfrm>
            <a:off x="7383575" y="2883643"/>
            <a:ext cx="3649306" cy="1101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sz="2800" dirty="0">
                <a:solidFill>
                  <a:prstClr val="white"/>
                </a:solidFill>
                <a:latin typeface="Calibri" panose="020F0502020204030204"/>
              </a:rPr>
              <a:t>turhautuneisuus</a:t>
            </a:r>
            <a:endParaRPr lang="fi-FI" sz="2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Ellipsi 8"/>
          <p:cNvSpPr/>
          <p:nvPr/>
        </p:nvSpPr>
        <p:spPr>
          <a:xfrm>
            <a:off x="5484679" y="3722227"/>
            <a:ext cx="3228498" cy="1948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sz="3200" dirty="0" smtClean="0">
                <a:solidFill>
                  <a:srgbClr val="C00000"/>
                </a:solidFill>
                <a:latin typeface="Calibri" panose="020F0502020204030204"/>
              </a:rPr>
              <a:t>liikkumisen välttäminen</a:t>
            </a:r>
            <a:endParaRPr lang="fi-FI" sz="32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0" name="Ellipsi 9"/>
          <p:cNvSpPr/>
          <p:nvPr/>
        </p:nvSpPr>
        <p:spPr>
          <a:xfrm>
            <a:off x="7771681" y="1424944"/>
            <a:ext cx="2670673" cy="1151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sz="2400" dirty="0">
                <a:solidFill>
                  <a:prstClr val="white"/>
                </a:solidFill>
                <a:latin typeface="Calibri" panose="020F0502020204030204"/>
              </a:rPr>
              <a:t>ahdistus</a:t>
            </a:r>
          </a:p>
        </p:txBody>
      </p:sp>
      <p:sp>
        <p:nvSpPr>
          <p:cNvPr id="11" name="Ellipsi 10"/>
          <p:cNvSpPr/>
          <p:nvPr/>
        </p:nvSpPr>
        <p:spPr>
          <a:xfrm>
            <a:off x="1938069" y="4041521"/>
            <a:ext cx="1852260" cy="90691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sz="2400" dirty="0">
                <a:solidFill>
                  <a:prstClr val="white"/>
                </a:solidFill>
                <a:latin typeface="Calibri" panose="020F0502020204030204"/>
              </a:rPr>
              <a:t>kärsimys</a:t>
            </a:r>
          </a:p>
        </p:txBody>
      </p:sp>
      <p:sp>
        <p:nvSpPr>
          <p:cNvPr id="14" name="Ellipsi 13"/>
          <p:cNvSpPr/>
          <p:nvPr/>
        </p:nvSpPr>
        <p:spPr>
          <a:xfrm>
            <a:off x="4129179" y="3888447"/>
            <a:ext cx="1761667" cy="1266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sz="3200" dirty="0" smtClean="0">
                <a:solidFill>
                  <a:prstClr val="white"/>
                </a:solidFill>
                <a:latin typeface="Calibri" panose="020F0502020204030204"/>
              </a:rPr>
              <a:t>pelot</a:t>
            </a:r>
          </a:p>
          <a:p>
            <a:pPr algn="ctr" defTabSz="685800"/>
            <a:endParaRPr lang="fi-FI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Ellipsi 15"/>
          <p:cNvSpPr/>
          <p:nvPr/>
        </p:nvSpPr>
        <p:spPr>
          <a:xfrm>
            <a:off x="8807308" y="4292784"/>
            <a:ext cx="2810608" cy="186137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i-FI" sz="2400" dirty="0">
                <a:solidFill>
                  <a:prstClr val="white"/>
                </a:solidFill>
                <a:latin typeface="Calibri" panose="020F0502020204030204"/>
              </a:rPr>
              <a:t>epäoikeudenmukaisuuden</a:t>
            </a:r>
            <a:r>
              <a:rPr lang="fi-FI" sz="15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i-FI" sz="2400" dirty="0">
                <a:solidFill>
                  <a:prstClr val="white"/>
                </a:solidFill>
                <a:latin typeface="Calibri" panose="020F0502020204030204"/>
              </a:rPr>
              <a:t>kokemus</a:t>
            </a:r>
            <a:endParaRPr lang="fi-FI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01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Kipukokemuksen muodostuminen</a:t>
            </a:r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- akuutti ja </a:t>
            </a:r>
            <a:r>
              <a:rPr lang="fi-FI" dirty="0" err="1" smtClean="0"/>
              <a:t>pikittynyt</a:t>
            </a:r>
            <a:r>
              <a:rPr lang="fi-FI" dirty="0" smtClean="0"/>
              <a:t> kipu</a:t>
            </a:r>
          </a:p>
          <a:p>
            <a:r>
              <a:rPr lang="fi-FI" b="1" dirty="0" smtClean="0"/>
              <a:t>Kivun yleisyys</a:t>
            </a:r>
          </a:p>
          <a:p>
            <a:r>
              <a:rPr lang="fi-FI" b="1" dirty="0" smtClean="0"/>
              <a:t>Kivun seurannaisvaikutukset</a:t>
            </a:r>
          </a:p>
          <a:p>
            <a:r>
              <a:rPr lang="fi-FI" b="1" dirty="0" smtClean="0"/>
              <a:t>Kivun omahoito</a:t>
            </a:r>
            <a:endParaRPr lang="fi-FI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4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333545"/>
            <a:ext cx="8361485" cy="641780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626" y="6315409"/>
            <a:ext cx="1792379" cy="542591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328475" y="5752730"/>
            <a:ext cx="3252926" cy="968745"/>
          </a:xfrm>
        </p:spPr>
        <p:txBody>
          <a:bodyPr/>
          <a:lstStyle/>
          <a:p>
            <a:r>
              <a:rPr lang="fi-FI" dirty="0" smtClean="0"/>
              <a:t>23.9.2021 Askolan eläkeläiset 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7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6007" y="365126"/>
            <a:ext cx="11087793" cy="44121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Uniongelmat</a:t>
            </a:r>
            <a:r>
              <a:rPr lang="en-US" dirty="0" smtClean="0"/>
              <a:t> ja </a:t>
            </a:r>
            <a:r>
              <a:rPr lang="en-US" dirty="0" err="1" smtClean="0"/>
              <a:t>fyysinen</a:t>
            </a:r>
            <a:r>
              <a:rPr lang="en-US" dirty="0" smtClean="0"/>
              <a:t> </a:t>
            </a:r>
            <a:r>
              <a:rPr lang="en-US" dirty="0" err="1" smtClean="0"/>
              <a:t>elämänlaatu</a:t>
            </a:r>
            <a:endParaRPr lang="en-US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2" t="7949" r="2694" b="18497"/>
          <a:stretch/>
        </p:blipFill>
        <p:spPr>
          <a:xfrm>
            <a:off x="266007" y="899669"/>
            <a:ext cx="10800896" cy="471260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440380" y="5612277"/>
            <a:ext cx="193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hyvin nukkuvat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076701" y="5612277"/>
            <a:ext cx="262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melko paljon uniongelmia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8520546" y="5569528"/>
            <a:ext cx="236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nukun huonosti joka yö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8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7571" y="365125"/>
            <a:ext cx="11046229" cy="41627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Uniongelmat ja psyykkinen elämänlaatu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3" t="8914" b="17938"/>
          <a:stretch/>
        </p:blipFill>
        <p:spPr>
          <a:xfrm>
            <a:off x="780453" y="1001487"/>
            <a:ext cx="8579282" cy="444335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440380" y="5612277"/>
            <a:ext cx="193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hyvin nukkuvat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076701" y="5612277"/>
            <a:ext cx="262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melko paljon uniongelmia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8520546" y="5569528"/>
            <a:ext cx="236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nukun huonosti joka yö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5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6438" cy="1455981"/>
          </a:xfrm>
        </p:spPr>
        <p:txBody>
          <a:bodyPr/>
          <a:lstStyle/>
          <a:p>
            <a:r>
              <a:rPr lang="fi-FI" b="1" dirty="0" smtClean="0"/>
              <a:t>Voinko vaikuttaa kiputilanteeseeni?</a:t>
            </a:r>
            <a:endParaRPr lang="fi-FI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2174" y="1651729"/>
            <a:ext cx="2876917" cy="307578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24575" t="6803" r="10869" b="5288"/>
          <a:stretch/>
        </p:blipFill>
        <p:spPr>
          <a:xfrm>
            <a:off x="1696915" y="1422075"/>
            <a:ext cx="3701561" cy="5040690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3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6438" cy="1455981"/>
          </a:xfrm>
        </p:spPr>
        <p:txBody>
          <a:bodyPr/>
          <a:lstStyle/>
          <a:p>
            <a:r>
              <a:rPr lang="fi-FI" b="1" dirty="0" smtClean="0"/>
              <a:t>Kuinka voin</a:t>
            </a:r>
            <a:r>
              <a:rPr lang="fi-FI" strike="sngStrike" dirty="0" smtClean="0"/>
              <a:t>ko</a:t>
            </a:r>
            <a:r>
              <a:rPr lang="fi-FI" dirty="0" smtClean="0"/>
              <a:t> </a:t>
            </a:r>
            <a:r>
              <a:rPr lang="fi-FI" b="1" dirty="0" smtClean="0"/>
              <a:t>vaikuttaa kiputilanteeseeni?</a:t>
            </a:r>
            <a:endParaRPr lang="fi-FI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4621" y="1252233"/>
            <a:ext cx="2876917" cy="307578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17536" t="12319" r="7228" b="3583"/>
          <a:stretch/>
        </p:blipFill>
        <p:spPr>
          <a:xfrm>
            <a:off x="931985" y="1723292"/>
            <a:ext cx="3930161" cy="439311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569559" y="4337959"/>
            <a:ext cx="5737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/>
              <a:t>Kivun ja huonon unen omahoito menee samaan osoitteeseen!</a:t>
            </a:r>
            <a:endParaRPr lang="fi-FI" sz="3600" b="1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5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144" y="79899"/>
            <a:ext cx="11291656" cy="892167"/>
          </a:xfrm>
        </p:spPr>
        <p:txBody>
          <a:bodyPr>
            <a:normAutofit/>
          </a:bodyPr>
          <a:lstStyle/>
          <a:p>
            <a:r>
              <a:rPr lang="fi-FI" b="1" dirty="0"/>
              <a:t>Käypä hoito -suositus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1015" y="972066"/>
            <a:ext cx="11142785" cy="5543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” </a:t>
            </a:r>
            <a:r>
              <a:rPr lang="fi-FI" sz="3200" dirty="0"/>
              <a:t>Lääkkeettömät hoidot ovat </a:t>
            </a:r>
            <a:r>
              <a:rPr lang="fi-FI" sz="3200" dirty="0">
                <a:solidFill>
                  <a:schemeClr val="accent6">
                    <a:lumMod val="50000"/>
                  </a:schemeClr>
                </a:solidFill>
              </a:rPr>
              <a:t>kivun hoidon perusta</a:t>
            </a:r>
            <a:r>
              <a:rPr lang="fi-FI" sz="3200" dirty="0"/>
              <a:t>, ja niitä tulee käyttää aina, kun se on mahdollista.</a:t>
            </a:r>
          </a:p>
          <a:p>
            <a:pPr marL="0" indent="0">
              <a:buNone/>
            </a:pPr>
            <a:r>
              <a:rPr lang="fi-FI" sz="3200" dirty="0"/>
              <a:t>Kivun oireenmukaisen hoidon lisäksi tulee tähdätä </a:t>
            </a:r>
            <a:r>
              <a:rPr lang="fi-FI" sz="3200" i="1" dirty="0"/>
              <a:t>potilaan </a:t>
            </a:r>
            <a:r>
              <a:rPr lang="fi-FI" sz="3200" b="1" i="1" dirty="0">
                <a:solidFill>
                  <a:schemeClr val="accent2">
                    <a:lumMod val="50000"/>
                  </a:schemeClr>
                </a:solidFill>
              </a:rPr>
              <a:t>elämänlaadun ja toimintakyvyn parantamiseen</a:t>
            </a:r>
            <a:r>
              <a:rPr lang="fi-FI" sz="3200" b="1" i="1" dirty="0"/>
              <a:t>,</a:t>
            </a:r>
            <a:r>
              <a:rPr lang="fi-FI" sz="3200" i="1" dirty="0"/>
              <a:t> mikä edellyttää myös potilaan </a:t>
            </a:r>
            <a:r>
              <a:rPr lang="fi-FI" sz="3200" b="1" i="1" dirty="0">
                <a:solidFill>
                  <a:schemeClr val="accent6">
                    <a:lumMod val="50000"/>
                  </a:schemeClr>
                </a:solidFill>
              </a:rPr>
              <a:t>aktiivista osallistumista</a:t>
            </a:r>
            <a:r>
              <a:rPr lang="fi-FI" sz="3200" b="1" i="1" dirty="0"/>
              <a:t> </a:t>
            </a:r>
            <a:r>
              <a:rPr lang="fi-FI" sz="3200" i="1" dirty="0"/>
              <a:t>hoitoonsa.”                                                  </a:t>
            </a:r>
          </a:p>
          <a:p>
            <a:pPr marL="0" indent="0">
              <a:buNone/>
            </a:pPr>
            <a:r>
              <a:rPr lang="fi-FI" sz="1700" dirty="0"/>
              <a:t>     </a:t>
            </a:r>
          </a:p>
          <a:p>
            <a:pPr marL="0" indent="0">
              <a:buNone/>
            </a:pPr>
            <a:r>
              <a:rPr lang="fi-FI" sz="1700" dirty="0"/>
              <a:t> </a:t>
            </a:r>
            <a:r>
              <a:rPr lang="fi-FI" sz="2000" dirty="0"/>
              <a:t>”  </a:t>
            </a:r>
            <a:r>
              <a:rPr lang="fi-FI" sz="2400" dirty="0"/>
              <a:t>Keskeisiä lääkkeettömiä hoitoja ovat muun muassa </a:t>
            </a:r>
          </a:p>
          <a:p>
            <a:pPr lvl="1"/>
            <a:r>
              <a:rPr lang="fi-FI" dirty="0"/>
              <a:t>liikunta</a:t>
            </a:r>
          </a:p>
          <a:p>
            <a:pPr lvl="1"/>
            <a:r>
              <a:rPr lang="fi-FI" dirty="0"/>
              <a:t>terapeuttinen harjoittelu (suunnitelmallinen, </a:t>
            </a:r>
            <a:endParaRPr lang="fi-FI" dirty="0" smtClean="0"/>
          </a:p>
          <a:p>
            <a:pPr marL="457200" lvl="1" indent="0">
              <a:buNone/>
            </a:pPr>
            <a:r>
              <a:rPr lang="fi-FI" dirty="0"/>
              <a:t> </a:t>
            </a:r>
            <a:r>
              <a:rPr lang="fi-FI" dirty="0" smtClean="0"/>
              <a:t>                                                 systemaattinen </a:t>
            </a:r>
            <a:r>
              <a:rPr lang="fi-FI" dirty="0"/>
              <a:t>ja ohjattu)</a:t>
            </a:r>
          </a:p>
          <a:p>
            <a:pPr lvl="1"/>
            <a:r>
              <a:rPr lang="fi-FI" dirty="0" err="1" smtClean="0"/>
              <a:t>kognitiivis-behavioraaliset</a:t>
            </a:r>
            <a:r>
              <a:rPr lang="fi-FI" dirty="0" smtClean="0"/>
              <a:t> menetelmät </a:t>
            </a:r>
          </a:p>
          <a:p>
            <a:pPr lvl="1"/>
            <a:r>
              <a:rPr lang="fi-FI" dirty="0" smtClean="0"/>
              <a:t>fysikaaliset </a:t>
            </a:r>
            <a:r>
              <a:rPr lang="fi-FI" dirty="0"/>
              <a:t>hoidot </a:t>
            </a:r>
          </a:p>
          <a:p>
            <a:pPr lvl="2"/>
            <a:r>
              <a:rPr lang="fi-FI" sz="2400" dirty="0"/>
              <a:t>kylmä- ja lämpöhoito</a:t>
            </a:r>
          </a:p>
          <a:p>
            <a:pPr lvl="2"/>
            <a:r>
              <a:rPr lang="fi-FI" sz="2400" dirty="0"/>
              <a:t>TNS. ”</a:t>
            </a:r>
          </a:p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609161" y="3666226"/>
            <a:ext cx="195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Aktiiviset menetelmät</a:t>
            </a:r>
            <a:endParaRPr lang="fi-F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8609161" y="4822844"/>
            <a:ext cx="2574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Onnistumisen mittarina ei ole kivun </a:t>
            </a:r>
            <a:r>
              <a:rPr lang="fi-FI" sz="2800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voimakkuus</a:t>
            </a:r>
            <a:endParaRPr lang="fi-FI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977" y="193431"/>
            <a:ext cx="5447555" cy="1627055"/>
          </a:xfrm>
        </p:spPr>
        <p:txBody>
          <a:bodyPr>
            <a:normAutofit fontScale="90000"/>
          </a:bodyPr>
          <a:lstStyle/>
          <a:p>
            <a:r>
              <a:rPr lang="fi-FI" sz="5300" b="1" dirty="0" smtClean="0"/>
              <a:t>Elintavat!</a:t>
            </a:r>
            <a:r>
              <a:rPr lang="fi-FI" dirty="0"/>
              <a:t/>
            </a:r>
            <a:br>
              <a:rPr lang="fi-FI" dirty="0"/>
            </a:br>
            <a:r>
              <a:rPr lang="fi-FI" sz="3600" dirty="0"/>
              <a:t>miksi nämä vaikuttavat kipuun?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914" y="2048110"/>
            <a:ext cx="3296535" cy="220043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26" y="4626491"/>
            <a:ext cx="2195475" cy="146657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947" y="3746809"/>
            <a:ext cx="3770563" cy="250913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449" y="3385357"/>
            <a:ext cx="3099090" cy="309909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658" y="193432"/>
            <a:ext cx="6043501" cy="3301430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9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4C292A-F033-4D75-8A1A-D0758D71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79" y="240194"/>
            <a:ext cx="10515600" cy="1325563"/>
          </a:xfrm>
        </p:spPr>
        <p:txBody>
          <a:bodyPr>
            <a:normAutofit/>
          </a:bodyPr>
          <a:lstStyle/>
          <a:p>
            <a:r>
              <a:rPr lang="fi-FI" sz="6000" dirty="0" smtClean="0"/>
              <a:t>Liikunta -Liike!</a:t>
            </a:r>
            <a:endParaRPr lang="fi-FI" sz="6000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4036AFA4-B05D-4279-810D-EBFA533EDAC6}"/>
              </a:ext>
            </a:extLst>
          </p:cNvPr>
          <p:cNvSpPr/>
          <p:nvPr/>
        </p:nvSpPr>
        <p:spPr>
          <a:xfrm>
            <a:off x="852855" y="2892667"/>
            <a:ext cx="2329960" cy="1143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sosiaalinen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050C3F75-3AE0-4997-975D-4FDAB5A9F29F}"/>
              </a:ext>
            </a:extLst>
          </p:cNvPr>
          <p:cNvSpPr/>
          <p:nvPr/>
        </p:nvSpPr>
        <p:spPr>
          <a:xfrm>
            <a:off x="8405446" y="2523144"/>
            <a:ext cx="3077308" cy="1578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mielihyvä</a:t>
            </a:r>
            <a:endParaRPr lang="fi-FI" sz="3200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ADEB6ACE-1F9A-440A-B754-C3DB0C33BC49}"/>
              </a:ext>
            </a:extLst>
          </p:cNvPr>
          <p:cNvSpPr/>
          <p:nvPr/>
        </p:nvSpPr>
        <p:spPr>
          <a:xfrm>
            <a:off x="4069372" y="2844543"/>
            <a:ext cx="3993174" cy="1934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/>
              <a:t>I</a:t>
            </a:r>
            <a:r>
              <a:rPr lang="fi-FI" sz="2800" dirty="0" smtClean="0"/>
              <a:t>mmuunisysteemi</a:t>
            </a:r>
            <a:endParaRPr lang="fi-FI" dirty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E80268BB-7B29-4496-8A5D-9E933A8FF87F}"/>
              </a:ext>
            </a:extLst>
          </p:cNvPr>
          <p:cNvSpPr/>
          <p:nvPr/>
        </p:nvSpPr>
        <p:spPr>
          <a:xfrm>
            <a:off x="907807" y="4012950"/>
            <a:ext cx="4888523" cy="280474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/>
              <a:t>PARASTA LIIKUNTAA ON KAIKKI!</a:t>
            </a:r>
            <a:endParaRPr lang="fi-FI" sz="3600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8D9216A9-8FDC-4089-895A-10B9483D6DDB}"/>
              </a:ext>
            </a:extLst>
          </p:cNvPr>
          <p:cNvSpPr/>
          <p:nvPr/>
        </p:nvSpPr>
        <p:spPr>
          <a:xfrm>
            <a:off x="8062546" y="4253153"/>
            <a:ext cx="3058258" cy="1491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Jarruttavan </a:t>
            </a:r>
            <a:r>
              <a:rPr lang="fi-FI" sz="2400" dirty="0"/>
              <a:t>radan toiminta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327EFFBA-8C25-4129-91D3-FD82E80DAB72}"/>
              </a:ext>
            </a:extLst>
          </p:cNvPr>
          <p:cNvSpPr/>
          <p:nvPr/>
        </p:nvSpPr>
        <p:spPr>
          <a:xfrm>
            <a:off x="5048248" y="206064"/>
            <a:ext cx="5002824" cy="2703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Aktivoi kivun säätelyyn osallistuvien välittäjäaineiden toimintaa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E9A17946-2AD4-40CD-B93A-2E4ACE596944}"/>
              </a:ext>
            </a:extLst>
          </p:cNvPr>
          <p:cNvSpPr/>
          <p:nvPr/>
        </p:nvSpPr>
        <p:spPr>
          <a:xfrm>
            <a:off x="738553" y="1380392"/>
            <a:ext cx="3300047" cy="13537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/>
              <a:t>Vaikuttaa monen kanavan kautta</a:t>
            </a:r>
            <a:endParaRPr lang="fi-FI" sz="24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8A23B58-2159-4F1A-A294-5F84B38F8C68}"/>
              </a:ext>
            </a:extLst>
          </p:cNvPr>
          <p:cNvSpPr txBox="1"/>
          <p:nvPr/>
        </p:nvSpPr>
        <p:spPr>
          <a:xfrm>
            <a:off x="9759462" y="6356838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Sluka</a:t>
            </a:r>
            <a:r>
              <a:rPr lang="fi-FI" dirty="0"/>
              <a:t> K. 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5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7195" y="365126"/>
            <a:ext cx="11524211" cy="769082"/>
          </a:xfrm>
        </p:spPr>
        <p:txBody>
          <a:bodyPr>
            <a:normAutofit/>
          </a:bodyPr>
          <a:lstStyle/>
          <a:p>
            <a:r>
              <a:rPr lang="fi-FI" dirty="0" smtClean="0"/>
              <a:t>Omahoito – vinkit kotiin vietäviksi!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7195" y="1367245"/>
            <a:ext cx="9976856" cy="471392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sz="3200" b="1" dirty="0" smtClean="0"/>
              <a:t>Anna kivun olla</a:t>
            </a:r>
            <a:r>
              <a:rPr lang="fi-FI" sz="3200" dirty="0" smtClean="0"/>
              <a:t> – älä kuulostele ”mikä on päivän tilanne kivun suhteen” (kivun odotuksen vaikutus aivoihin)</a:t>
            </a:r>
          </a:p>
          <a:p>
            <a:pPr marL="514350" indent="-514350">
              <a:buAutoNum type="arabicPeriod"/>
            </a:pPr>
            <a:r>
              <a:rPr lang="fi-FI" sz="3200" b="1" dirty="0" smtClean="0"/>
              <a:t>Elintavat!</a:t>
            </a:r>
            <a:r>
              <a:rPr lang="fi-FI" sz="3200" dirty="0" smtClean="0"/>
              <a:t> –tupakointi, liike, ylipaino…</a:t>
            </a:r>
          </a:p>
          <a:p>
            <a:pPr marL="514350" indent="-514350">
              <a:buAutoNum type="arabicPeriod"/>
            </a:pPr>
            <a:r>
              <a:rPr lang="fi-FI" sz="3200" b="1" dirty="0" smtClean="0"/>
              <a:t>UNI</a:t>
            </a:r>
            <a:r>
              <a:rPr lang="fi-FI" sz="3200" dirty="0" smtClean="0"/>
              <a:t> – nuku riittävästi, oikeaan aikaan</a:t>
            </a:r>
          </a:p>
          <a:p>
            <a:pPr marL="514350" indent="-514350">
              <a:buAutoNum type="arabicPeriod"/>
            </a:pPr>
            <a:r>
              <a:rPr lang="fi-FI" sz="3200" b="1" dirty="0" smtClean="0"/>
              <a:t>Rauhoittuminen</a:t>
            </a:r>
            <a:r>
              <a:rPr lang="fi-FI" sz="3200" dirty="0" smtClean="0"/>
              <a:t> –liiku luonnossa, kevyet kävelyt </a:t>
            </a:r>
            <a:r>
              <a:rPr lang="fi-FI" sz="3200" i="1" dirty="0" smtClean="0"/>
              <a:t>(hermoverkoilla mahdollisuus rauhoittua)</a:t>
            </a:r>
          </a:p>
          <a:p>
            <a:pPr marL="514350" indent="-514350">
              <a:buAutoNum type="arabicPeriod"/>
            </a:pPr>
            <a:r>
              <a:rPr lang="fi-FI" sz="3200" b="1" dirty="0" smtClean="0"/>
              <a:t>Mielekkäät asiat </a:t>
            </a:r>
            <a:r>
              <a:rPr lang="fi-FI" sz="3200" dirty="0" smtClean="0"/>
              <a:t>– lastenlapset, kotieläimet, kutominen, sienestys, marjastus, elokuvat, musiikki, </a:t>
            </a:r>
            <a:r>
              <a:rPr lang="fi-FI" sz="3600" dirty="0" smtClean="0"/>
              <a:t>kaikki käy!</a:t>
            </a:r>
            <a:endParaRPr lang="fi-FI" sz="3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1" y="2310409"/>
            <a:ext cx="3121270" cy="2487599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2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Omahoito – vinkit kotiin vietäviksi!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7377" y="1509102"/>
            <a:ext cx="96246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 smtClean="0"/>
              <a:t>6. Tiedä mistä </a:t>
            </a:r>
            <a:r>
              <a:rPr lang="fi-FI" sz="3600" b="1" dirty="0" smtClean="0"/>
              <a:t>kipusi</a:t>
            </a:r>
            <a:r>
              <a:rPr lang="fi-FI" sz="3200" b="1" dirty="0" smtClean="0"/>
              <a:t> johtuu </a:t>
            </a:r>
            <a:r>
              <a:rPr lang="fi-FI" sz="3200" dirty="0" smtClean="0"/>
              <a:t>–mahdollisuus suhtautua siihen rauhallisesti</a:t>
            </a:r>
          </a:p>
          <a:p>
            <a:pPr marL="0" indent="0">
              <a:buNone/>
            </a:pPr>
            <a:r>
              <a:rPr lang="fi-FI" sz="3200" b="1" dirty="0" smtClean="0"/>
              <a:t>7. Älä taistelu kipua vastaan</a:t>
            </a:r>
            <a:r>
              <a:rPr lang="fi-FI" sz="3200" dirty="0" smtClean="0"/>
              <a:t>, keskity siihen mikä elämässä on tärkeää </a:t>
            </a:r>
          </a:p>
          <a:p>
            <a:pPr marL="0" indent="0">
              <a:buNone/>
            </a:pPr>
            <a:r>
              <a:rPr lang="fi-FI" sz="3200" dirty="0" smtClean="0"/>
              <a:t>-sopuisa suhtautuminen kipuun</a:t>
            </a:r>
          </a:p>
          <a:p>
            <a:endParaRPr lang="fi-FI" sz="32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533" y="3001470"/>
            <a:ext cx="3693721" cy="37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9616" y="365126"/>
            <a:ext cx="10250552" cy="216766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7538" y="1125416"/>
            <a:ext cx="10826261" cy="5051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3200" i="1" dirty="0" smtClean="0"/>
              <a:t>”Kipu </a:t>
            </a:r>
            <a:r>
              <a:rPr lang="fi-FI" sz="3200" i="1" dirty="0"/>
              <a:t>on epämiellyttävä </a:t>
            </a:r>
            <a:r>
              <a:rPr lang="fi-FI" sz="3200" i="1" u="sng" dirty="0"/>
              <a:t>sensorinen</a:t>
            </a:r>
            <a:r>
              <a:rPr lang="fi-FI" sz="3200" i="1" dirty="0"/>
              <a:t> ja </a:t>
            </a:r>
            <a:r>
              <a:rPr lang="fi-FI" sz="3200" i="1" u="sng" dirty="0">
                <a:solidFill>
                  <a:srgbClr val="C00000"/>
                </a:solidFill>
              </a:rPr>
              <a:t>emotionaalinen</a:t>
            </a:r>
            <a:r>
              <a:rPr lang="fi-FI" sz="3200" i="1" dirty="0">
                <a:solidFill>
                  <a:srgbClr val="C00000"/>
                </a:solidFill>
              </a:rPr>
              <a:t> kokemus</a:t>
            </a:r>
            <a:r>
              <a:rPr lang="fi-FI" sz="3200" i="1" dirty="0"/>
              <a:t>, joka liittyy tapahtuneeseen kudosvaurioon tai jota kuvataan kudosvaurion käsittein” </a:t>
            </a:r>
            <a:endParaRPr lang="fi-FI" i="1" dirty="0"/>
          </a:p>
          <a:p>
            <a:pPr marL="0" indent="0" algn="ctr">
              <a:buNone/>
            </a:pPr>
            <a:r>
              <a:rPr lang="fi-FI" sz="2000" i="1" dirty="0"/>
              <a:t>International Association for the Study of Pain (IASP)</a:t>
            </a:r>
          </a:p>
          <a:p>
            <a:pPr marL="0" indent="0" algn="ctr">
              <a:buNone/>
            </a:pPr>
            <a:endParaRPr lang="fi-FI" sz="2000" i="1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         </a:t>
            </a:r>
            <a:r>
              <a:rPr lang="fi-FI" sz="3600" dirty="0"/>
              <a:t>Ärsyke</a:t>
            </a:r>
            <a:r>
              <a:rPr lang="fi-FI" dirty="0"/>
              <a:t> 				</a:t>
            </a:r>
            <a:r>
              <a:rPr lang="fi-FI" dirty="0">
                <a:solidFill>
                  <a:srgbClr val="FF0000"/>
                </a:solidFill>
              </a:rPr>
              <a:t>                  </a:t>
            </a:r>
            <a:r>
              <a:rPr lang="fi-FI" sz="3600" dirty="0">
                <a:solidFill>
                  <a:srgbClr val="C00000"/>
                </a:solidFill>
              </a:rPr>
              <a:t>Tulkinta</a:t>
            </a:r>
            <a:endParaRPr lang="fi-FI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9" name="Salama 8"/>
          <p:cNvSpPr/>
          <p:nvPr/>
        </p:nvSpPr>
        <p:spPr>
          <a:xfrm rot="20207315">
            <a:off x="3395396" y="3393933"/>
            <a:ext cx="3443453" cy="1696711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6" y="4733132"/>
            <a:ext cx="2981325" cy="153352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/>
          <a:srcRect l="40847" t="-1183" r="26570" b="3656"/>
          <a:stretch/>
        </p:blipFill>
        <p:spPr>
          <a:xfrm>
            <a:off x="9592078" y="2160931"/>
            <a:ext cx="1538467" cy="46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4638" y="365126"/>
            <a:ext cx="11169162" cy="843650"/>
          </a:xfrm>
        </p:spPr>
        <p:txBody>
          <a:bodyPr/>
          <a:lstStyle/>
          <a:p>
            <a:r>
              <a:rPr lang="fi-FI" dirty="0" smtClean="0"/>
              <a:t>Digitaaliset palvelut kaikkien ulottuvilla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4638" y="2077375"/>
            <a:ext cx="11169162" cy="4099588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hlinkClick r:id="rId2"/>
              </a:rPr>
              <a:t>https://www.terveyskyla.fi/avoin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/>
          <a:srcRect l="-546" t="4643" r="546" b="30126"/>
          <a:stretch/>
        </p:blipFill>
        <p:spPr>
          <a:xfrm>
            <a:off x="8764456" y="2272684"/>
            <a:ext cx="3249784" cy="417250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4"/>
          <a:srcRect r="11501"/>
          <a:stretch/>
        </p:blipFill>
        <p:spPr>
          <a:xfrm>
            <a:off x="255062" y="3231936"/>
            <a:ext cx="8314085" cy="1403777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9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7823" y="365125"/>
            <a:ext cx="10955977" cy="37114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www.kivunhallintatalo.fi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6" t="1182" r="-1"/>
          <a:stretch/>
        </p:blipFill>
        <p:spPr>
          <a:xfrm>
            <a:off x="213064" y="736270"/>
            <a:ext cx="10670959" cy="6121730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9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710" y="96680"/>
            <a:ext cx="9281556" cy="6761319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6808519" y="3046021"/>
            <a:ext cx="2976749" cy="8490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3756560" y="1236717"/>
            <a:ext cx="2966851" cy="7224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789709" y="6008914"/>
            <a:ext cx="2594759" cy="8490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724395" y="4245429"/>
            <a:ext cx="2992582" cy="8965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3823854" y="3046021"/>
            <a:ext cx="2832265" cy="789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3823854" y="4245429"/>
            <a:ext cx="2832265" cy="9456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3823854" y="6151417"/>
            <a:ext cx="2832265" cy="5106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3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8140" y="365126"/>
            <a:ext cx="10795660" cy="29395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www.kuntoutumistalo.fi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3" r="4351"/>
          <a:stretch/>
        </p:blipFill>
        <p:spPr>
          <a:xfrm>
            <a:off x="249369" y="1286612"/>
            <a:ext cx="11933545" cy="4728706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77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8938" y="365126"/>
            <a:ext cx="11054862" cy="40859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Keinoja rauhoittumiseen ja nukahtamiseen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15" y="895358"/>
            <a:ext cx="8255804" cy="582611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5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2" y="179293"/>
            <a:ext cx="10783019" cy="6542181"/>
          </a:xfrm>
        </p:spPr>
      </p:pic>
      <p:sp>
        <p:nvSpPr>
          <p:cNvPr id="5" name="Tekstiruutu 4"/>
          <p:cNvSpPr txBox="1"/>
          <p:nvPr/>
        </p:nvSpPr>
        <p:spPr>
          <a:xfrm>
            <a:off x="5893532" y="842682"/>
            <a:ext cx="4498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Kiitos!</a:t>
            </a:r>
          </a:p>
          <a:p>
            <a:endParaRPr lang="fi-FI" sz="1600" dirty="0"/>
          </a:p>
          <a:p>
            <a:r>
              <a:rPr lang="fi-FI" sz="4000" dirty="0" smtClean="0"/>
              <a:t>Sana on vapaa!</a:t>
            </a:r>
            <a:endParaRPr lang="fi-FI" sz="400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5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Akuutti kipu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Lyhyt aikaista</a:t>
            </a:r>
          </a:p>
          <a:p>
            <a:r>
              <a:rPr lang="fi-FI" dirty="0" smtClean="0"/>
              <a:t>Liittyy tavallisesti kudosvaurioon, jolloin kipu helpottuu kudosvaurion paranemisen myötä.</a:t>
            </a:r>
          </a:p>
          <a:p>
            <a:r>
              <a:rPr lang="fi-FI" dirty="0" smtClean="0"/>
              <a:t>esim. leikkauksen jälkeinen kipu, tapaturmat, hammassärky</a:t>
            </a:r>
          </a:p>
          <a:p>
            <a:r>
              <a:rPr lang="fi-FI" dirty="0" smtClean="0"/>
              <a:t>Kesto </a:t>
            </a:r>
            <a:r>
              <a:rPr lang="fi-FI" dirty="0"/>
              <a:t>&lt;3kk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9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408"/>
          <a:stretch/>
        </p:blipFill>
        <p:spPr>
          <a:xfrm>
            <a:off x="1201784" y="465899"/>
            <a:ext cx="8416480" cy="5891358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2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1496" y="365125"/>
            <a:ext cx="2517569" cy="2508704"/>
          </a:xfrm>
        </p:spPr>
        <p:txBody>
          <a:bodyPr>
            <a:normAutofit fontScale="90000"/>
          </a:bodyPr>
          <a:lstStyle/>
          <a:p>
            <a:r>
              <a:rPr lang="fi-FI" sz="2800" dirty="0" smtClean="0"/>
              <a:t>- synnytys</a:t>
            </a:r>
            <a:br>
              <a:rPr lang="fi-FI" sz="2800" dirty="0" smtClean="0"/>
            </a:br>
            <a:r>
              <a:rPr lang="fi-FI" sz="2800" dirty="0" smtClean="0"/>
              <a:t>-umpilisäkkeen tulehdus</a:t>
            </a:r>
            <a:br>
              <a:rPr lang="fi-FI" sz="2800" dirty="0" smtClean="0"/>
            </a:br>
            <a:r>
              <a:rPr lang="fi-FI" sz="2800" dirty="0" smtClean="0"/>
              <a:t>-aivoverenvuoto</a:t>
            </a:r>
            <a:br>
              <a:rPr lang="fi-FI" sz="2800" dirty="0" smtClean="0"/>
            </a:br>
            <a:r>
              <a:rPr lang="fi-FI" sz="2800" dirty="0" smtClean="0"/>
              <a:t>-palovamma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771" y="104002"/>
            <a:ext cx="7860685" cy="571382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135" y="2146662"/>
            <a:ext cx="3790325" cy="2740879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0" y="5817827"/>
            <a:ext cx="12644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 smtClean="0">
                <a:solidFill>
                  <a:srgbClr val="C00000"/>
                </a:solidFill>
              </a:rPr>
              <a:t>Akuutin</a:t>
            </a:r>
            <a:r>
              <a:rPr lang="fi-FI" sz="3200" dirty="0" smtClean="0">
                <a:solidFill>
                  <a:srgbClr val="C00000"/>
                </a:solidFill>
              </a:rPr>
              <a:t> kivun täytyy </a:t>
            </a:r>
            <a:r>
              <a:rPr lang="fi-FI" sz="3200" dirty="0">
                <a:solidFill>
                  <a:srgbClr val="C00000"/>
                </a:solidFill>
              </a:rPr>
              <a:t>herättää tunnereaktio ja saada huomio puoleensa!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843" y="159179"/>
            <a:ext cx="10908957" cy="969405"/>
          </a:xfrm>
        </p:spPr>
        <p:txBody>
          <a:bodyPr/>
          <a:lstStyle/>
          <a:p>
            <a:r>
              <a:rPr lang="fi-FI" dirty="0"/>
              <a:t>Pitkittynyt kipu (yli 3kk-6kk)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0292" y="1670538"/>
            <a:ext cx="10773508" cy="4506425"/>
          </a:xfrm>
        </p:spPr>
        <p:txBody>
          <a:bodyPr>
            <a:normAutofit/>
          </a:bodyPr>
          <a:lstStyle/>
          <a:p>
            <a:r>
              <a:rPr lang="fi-FI" dirty="0"/>
              <a:t>Ei toimi varoitusmerkkinä</a:t>
            </a:r>
          </a:p>
          <a:p>
            <a:endParaRPr lang="fi-FI" dirty="0"/>
          </a:p>
          <a:p>
            <a:r>
              <a:rPr lang="fi-FI" dirty="0"/>
              <a:t>Kudos- tai hermovaurio ei ole riittävä </a:t>
            </a:r>
            <a:r>
              <a:rPr lang="fi-FI" i="1" dirty="0"/>
              <a:t>tai edes tarpeellinen </a:t>
            </a:r>
            <a:r>
              <a:rPr lang="fi-FI" dirty="0"/>
              <a:t>selittämään pitkittyneen kivun kokemusta</a:t>
            </a:r>
          </a:p>
          <a:p>
            <a:pPr marL="0" indent="0">
              <a:buNone/>
            </a:pPr>
            <a:r>
              <a:rPr lang="fi-FI" dirty="0"/>
              <a:t>          </a:t>
            </a:r>
            <a:endParaRPr lang="fi-FI" sz="2400" dirty="0"/>
          </a:p>
          <a:p>
            <a:r>
              <a:rPr lang="fi-FI" dirty="0"/>
              <a:t>Kipujärjestelmän herkistyminen </a:t>
            </a:r>
            <a:r>
              <a:rPr lang="fi-FI" dirty="0">
                <a:sym typeface="Wingdings" panose="05000000000000000000" pitchFamily="2" charset="2"/>
              </a:rPr>
              <a:t> aivojen </a:t>
            </a:r>
            <a:r>
              <a:rPr lang="fi-FI" dirty="0" smtClean="0">
                <a:sym typeface="Wingdings" panose="05000000000000000000" pitchFamily="2" charset="2"/>
              </a:rPr>
              <a:t>virhetulkinta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                                      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06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8447" y="365126"/>
            <a:ext cx="11015353" cy="84022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Fysiologisesti kipukokemus muodostuu aivojen tulkinnasta kehon viesteistä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47" y="1826377"/>
            <a:ext cx="3619500" cy="22479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68" y="1084176"/>
            <a:ext cx="4721708" cy="481614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/>
          <a:srcRect r="33567"/>
          <a:stretch/>
        </p:blipFill>
        <p:spPr>
          <a:xfrm>
            <a:off x="3457815" y="3492247"/>
            <a:ext cx="3874969" cy="3062276"/>
          </a:xfrm>
          <a:prstGeom prst="rect">
            <a:avLst/>
          </a:prstGeo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3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471" y="644920"/>
            <a:ext cx="7238248" cy="591522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78676" y="444137"/>
            <a:ext cx="44326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Mitä kauemmin kipu pitkittyy, sitä enemmän tunteita</a:t>
            </a:r>
          </a:p>
          <a:p>
            <a:r>
              <a:rPr lang="fi-FI" sz="3200" dirty="0" smtClean="0"/>
              <a:t>ja ajattelua säätelevät aivoalueet osallistuvat kivun tulkintaan.</a:t>
            </a:r>
            <a:endParaRPr lang="fi-FI" sz="32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23.9.2021 Askolan eläkeläiset RS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3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770</Words>
  <Application>Microsoft Office PowerPoint</Application>
  <PresentationFormat>Laajakuva</PresentationFormat>
  <Paragraphs>167</Paragraphs>
  <Slides>35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Garamond</vt:lpstr>
      <vt:lpstr>Times New Roman</vt:lpstr>
      <vt:lpstr>Wingdings</vt:lpstr>
      <vt:lpstr>Office-teema</vt:lpstr>
      <vt:lpstr>”Voi kun sattuu ja ei saa nukuttuakaan!”  Mitä kipu on ja mitä sille voi tehdä? </vt:lpstr>
      <vt:lpstr>PowerPoint-esitys</vt:lpstr>
      <vt:lpstr>PowerPoint-esitys</vt:lpstr>
      <vt:lpstr>Akuutti kipu</vt:lpstr>
      <vt:lpstr>PowerPoint-esitys</vt:lpstr>
      <vt:lpstr>- synnytys -umpilisäkkeen tulehdus -aivoverenvuoto -palovamma  </vt:lpstr>
      <vt:lpstr>Pitkittynyt kipu (yli 3kk-6kk)</vt:lpstr>
      <vt:lpstr>Fysiologisesti kipukokemus muodostuu aivojen tulkinnasta kehon viesteistä</vt:lpstr>
      <vt:lpstr>PowerPoint-esitys</vt:lpstr>
      <vt:lpstr>PowerPoint-esitys</vt:lpstr>
      <vt:lpstr>Kivun odottamisen vaikutus kivun kokemiseen leikkauksen jälkeen (Sipilä ym., 2016)</vt:lpstr>
      <vt:lpstr>Kuinka tavallinen vaiva kipu on?</vt:lpstr>
      <vt:lpstr>Pitkittyneen kivun yleisyys? </vt:lpstr>
      <vt:lpstr>PowerPoint-esitys</vt:lpstr>
      <vt:lpstr>PowerPoint-esitys</vt:lpstr>
      <vt:lpstr>Mitä kivusta seuraa?</vt:lpstr>
      <vt:lpstr>PowerPoint-esitys</vt:lpstr>
      <vt:lpstr>PowerPoint-esitys</vt:lpstr>
      <vt:lpstr>Mikä on normaalia reagointia kipuun?</vt:lpstr>
      <vt:lpstr>PowerPoint-esitys</vt:lpstr>
      <vt:lpstr>Uniongelmat ja fyysinen elämänlaatu</vt:lpstr>
      <vt:lpstr>Uniongelmat ja psyykkinen elämänlaatu</vt:lpstr>
      <vt:lpstr>Voinko vaikuttaa kiputilanteeseeni?</vt:lpstr>
      <vt:lpstr>Kuinka voinko vaikuttaa kiputilanteeseeni?</vt:lpstr>
      <vt:lpstr>Käypä hoito -suositus</vt:lpstr>
      <vt:lpstr>Elintavat! miksi nämä vaikuttavat kipuun?</vt:lpstr>
      <vt:lpstr>Liikunta -Liike!</vt:lpstr>
      <vt:lpstr>Omahoito – vinkit kotiin vietäviksi!</vt:lpstr>
      <vt:lpstr>Omahoito – vinkit kotiin vietäviksi!</vt:lpstr>
      <vt:lpstr>Digitaaliset palvelut kaikkien ulottuvilla</vt:lpstr>
      <vt:lpstr>www.kivunhallintatalo.fi</vt:lpstr>
      <vt:lpstr>PowerPoint-esitys</vt:lpstr>
      <vt:lpstr>www.kuntoutumistalo.fi</vt:lpstr>
      <vt:lpstr>Keinoja rauhoittumiseen ja nukahtamiseen</vt:lpstr>
      <vt:lpstr>PowerPoint-esitys</vt:lpstr>
    </vt:vector>
  </TitlesOfParts>
  <Company>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Sipilä Reetta</dc:creator>
  <cp:lastModifiedBy>Sipilä Reetta</cp:lastModifiedBy>
  <cp:revision>94</cp:revision>
  <dcterms:created xsi:type="dcterms:W3CDTF">2021-08-18T07:02:34Z</dcterms:created>
  <dcterms:modified xsi:type="dcterms:W3CDTF">2021-09-23T12:37:02Z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-550731008</vt:i4>
  </property>
  <property fmtid="{D5CDD505-2E9C-101B-9397-08002B2CF9AE}" pid="3" name="_NewReviewCycle">
    <vt:lpwstr/>
  </property>
  <property fmtid="{D5CDD505-2E9C-101B-9397-08002B2CF9AE}" pid="4" name="_EmailSubject">
    <vt:lpwstr>luentomuistiinpanot askolan eläkeläiset</vt:lpwstr>
  </property>
  <property fmtid="{D5CDD505-2E9C-101B-9397-08002B2CF9AE}" pid="5" name="_AuthorEmail">
    <vt:lpwstr>reetta.sipila@hus.fi</vt:lpwstr>
  </property>
  <property fmtid="{D5CDD505-2E9C-101B-9397-08002B2CF9AE}" pid="6" name="_AuthorEmailDisplayName">
    <vt:lpwstr>Sipilä Reetta</vt:lpwstr>
  </property>
</Properties>
</file>